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2" r:id="rId3"/>
    <p:sldId id="263" r:id="rId4"/>
    <p:sldId id="264" r:id="rId5"/>
    <p:sldId id="284" r:id="rId6"/>
    <p:sldId id="285" r:id="rId7"/>
    <p:sldId id="265" r:id="rId8"/>
    <p:sldId id="266" r:id="rId9"/>
    <p:sldId id="267" r:id="rId10"/>
    <p:sldId id="268" r:id="rId11"/>
    <p:sldId id="269" r:id="rId12"/>
    <p:sldId id="287" r:id="rId13"/>
    <p:sldId id="288" r:id="rId14"/>
    <p:sldId id="270" r:id="rId15"/>
    <p:sldId id="271" r:id="rId16"/>
    <p:sldId id="272" r:id="rId17"/>
    <p:sldId id="277" r:id="rId18"/>
    <p:sldId id="278" r:id="rId19"/>
    <p:sldId id="279" r:id="rId20"/>
    <p:sldId id="286" r:id="rId21"/>
    <p:sldId id="280" r:id="rId22"/>
    <p:sldId id="281" r:id="rId23"/>
    <p:sldId id="293" r:id="rId24"/>
    <p:sldId id="282" r:id="rId25"/>
    <p:sldId id="289" r:id="rId26"/>
    <p:sldId id="290" r:id="rId27"/>
    <p:sldId id="291"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5" d="100"/>
          <a:sy n="65" d="100"/>
        </p:scale>
        <p:origin x="-1536"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08EF26-2FEE-4868-AD03-825365EB5DA4}" type="datetimeFigureOut">
              <a:rPr lang="en-US" smtClean="0"/>
              <a:pPr/>
              <a:t>11/3/2020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8BF9F1-0E7C-44A0-8BEA-9C5F91A988C1}"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asiyakm.yolasite.com/references.php"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http://www.biologydiscussion.com/genetics/engineering/methods-of-gene-transfer-in-plants-2-methods/10824</a:t>
            </a:r>
            <a:endParaRPr lang="en-IN" dirty="0"/>
          </a:p>
        </p:txBody>
      </p:sp>
      <p:sp>
        <p:nvSpPr>
          <p:cNvPr id="4" name="Slide Number Placeholder 3"/>
          <p:cNvSpPr>
            <a:spLocks noGrp="1"/>
          </p:cNvSpPr>
          <p:nvPr>
            <p:ph type="sldNum" sz="quarter" idx="10"/>
          </p:nvPr>
        </p:nvSpPr>
        <p:spPr/>
        <p:txBody>
          <a:bodyPr/>
          <a:lstStyle/>
          <a:p>
            <a:fld id="{788BF9F1-0E7C-44A0-8BEA-9C5F91A988C1}" type="slidenum">
              <a:rPr lang="en-IN" smtClean="0"/>
              <a:pPr/>
              <a:t>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http://vle.du.ac.in/mod/book/view.php?id=11901&amp;chapterid=23641</a:t>
            </a:r>
          </a:p>
          <a:p>
            <a:r>
              <a:rPr lang="en-IN" dirty="0" smtClean="0"/>
              <a:t>Genes in the virulence region are grouped into the </a:t>
            </a:r>
            <a:r>
              <a:rPr lang="en-IN" dirty="0" err="1" smtClean="0"/>
              <a:t>operons</a:t>
            </a:r>
            <a:r>
              <a:rPr lang="en-IN" dirty="0" smtClean="0"/>
              <a:t> </a:t>
            </a:r>
            <a:r>
              <a:rPr lang="en-IN" i="1" dirty="0" err="1" smtClean="0"/>
              <a:t>virABCDEFG</a:t>
            </a:r>
            <a:r>
              <a:rPr lang="en-IN" dirty="0" smtClean="0"/>
              <a:t>, which code for the enzymes responsible for mediating transduction of T-DNA to plant cells.</a:t>
            </a:r>
            <a:r>
              <a:rPr lang="en-IN" baseline="30000" dirty="0" smtClean="0">
                <a:hlinkClick r:id="rId3"/>
              </a:rPr>
              <a:t>[22]</a:t>
            </a:r>
            <a:endParaRPr lang="en-IN" dirty="0" smtClean="0"/>
          </a:p>
          <a:p>
            <a:r>
              <a:rPr lang="en-IN" dirty="0" smtClean="0"/>
              <a:t>·         </a:t>
            </a:r>
            <a:r>
              <a:rPr lang="en-IN" i="1" dirty="0" err="1" smtClean="0"/>
              <a:t>virA</a:t>
            </a:r>
            <a:r>
              <a:rPr lang="en-IN" dirty="0" smtClean="0"/>
              <a:t> codes for a receptor which reacts to the presence of </a:t>
            </a:r>
            <a:r>
              <a:rPr lang="en-IN" dirty="0" err="1" smtClean="0"/>
              <a:t>phenolic</a:t>
            </a:r>
            <a:r>
              <a:rPr lang="en-IN" dirty="0" smtClean="0"/>
              <a:t> which leak out of damaged plant tissues.</a:t>
            </a:r>
            <a:r>
              <a:rPr lang="en-IN" baseline="30000" dirty="0" smtClean="0">
                <a:hlinkClick r:id="rId3"/>
              </a:rPr>
              <a:t>[24]</a:t>
            </a:r>
            <a:endParaRPr lang="en-IN" dirty="0" smtClean="0"/>
          </a:p>
          <a:p>
            <a:r>
              <a:rPr lang="en-IN" dirty="0" smtClean="0"/>
              <a:t>·         </a:t>
            </a:r>
            <a:r>
              <a:rPr lang="en-IN" i="1" dirty="0" err="1" smtClean="0"/>
              <a:t>virB</a:t>
            </a:r>
            <a:r>
              <a:rPr lang="en-IN" dirty="0" smtClean="0"/>
              <a:t> encodes proteins which produce a pore/</a:t>
            </a:r>
            <a:r>
              <a:rPr lang="en-IN" dirty="0" err="1" smtClean="0"/>
              <a:t>pilus</a:t>
            </a:r>
            <a:r>
              <a:rPr lang="en-IN" dirty="0" smtClean="0"/>
              <a:t>-like structure.</a:t>
            </a:r>
            <a:r>
              <a:rPr lang="en-IN" baseline="30000" dirty="0" smtClean="0">
                <a:hlinkClick r:id="rId3"/>
              </a:rPr>
              <a:t>[23]</a:t>
            </a:r>
            <a:endParaRPr lang="en-IN" dirty="0" smtClean="0"/>
          </a:p>
          <a:p>
            <a:r>
              <a:rPr lang="en-IN" dirty="0" smtClean="0"/>
              <a:t>·         </a:t>
            </a:r>
            <a:r>
              <a:rPr lang="en-IN" i="1" dirty="0" err="1" smtClean="0"/>
              <a:t>virC</a:t>
            </a:r>
            <a:r>
              <a:rPr lang="en-IN" dirty="0" smtClean="0"/>
              <a:t> binds the overdrive sequence, a T-DNA transfer enhancer.</a:t>
            </a:r>
            <a:r>
              <a:rPr lang="en-IN" baseline="30000" dirty="0" smtClean="0">
                <a:hlinkClick r:id="rId3"/>
              </a:rPr>
              <a:t>[23]</a:t>
            </a:r>
            <a:endParaRPr lang="en-IN" dirty="0" smtClean="0"/>
          </a:p>
          <a:p>
            <a:r>
              <a:rPr lang="en-IN" dirty="0" smtClean="0"/>
              <a:t>·         </a:t>
            </a:r>
            <a:r>
              <a:rPr lang="en-IN" i="1" dirty="0" smtClean="0"/>
              <a:t>virD1</a:t>
            </a:r>
            <a:r>
              <a:rPr lang="en-IN" dirty="0" smtClean="0"/>
              <a:t> and </a:t>
            </a:r>
            <a:r>
              <a:rPr lang="en-IN" i="1" dirty="0" smtClean="0"/>
              <a:t>virD2</a:t>
            </a:r>
            <a:r>
              <a:rPr lang="en-IN" dirty="0" smtClean="0"/>
              <a:t> produce </a:t>
            </a:r>
            <a:r>
              <a:rPr lang="en-IN" dirty="0" err="1" smtClean="0"/>
              <a:t>endonucleases</a:t>
            </a:r>
            <a:r>
              <a:rPr lang="en-IN" dirty="0" smtClean="0"/>
              <a:t> which target the direct repeat borders of the T-DNA segment,</a:t>
            </a:r>
          </a:p>
          <a:p>
            <a:r>
              <a:rPr lang="en-IN" dirty="0" smtClean="0"/>
              <a:t>·         </a:t>
            </a:r>
            <a:r>
              <a:rPr lang="en-IN" i="1" dirty="0" err="1" smtClean="0"/>
              <a:t>vir</a:t>
            </a:r>
            <a:r>
              <a:rPr lang="en-IN" i="1" dirty="0" smtClean="0"/>
              <a:t> E</a:t>
            </a:r>
            <a:r>
              <a:rPr lang="en-IN" dirty="0" smtClean="0"/>
              <a:t> Binds to T-strand protecting it from nuclease attack, and intercalates with lipids to form channels in the plant membranes through which the T-complex passes, </a:t>
            </a:r>
            <a:r>
              <a:rPr lang="en-IN" baseline="30000" dirty="0" smtClean="0">
                <a:hlinkClick r:id="rId3"/>
              </a:rPr>
              <a:t>[23]</a:t>
            </a:r>
            <a:r>
              <a:rPr lang="en-IN" dirty="0" smtClean="0"/>
              <a:t> beginning with the right border.</a:t>
            </a:r>
            <a:r>
              <a:rPr lang="en-IN" baseline="30000" dirty="0" smtClean="0">
                <a:hlinkClick r:id="rId3"/>
              </a:rPr>
              <a:t>[24]</a:t>
            </a:r>
            <a:endParaRPr lang="en-IN" dirty="0" smtClean="0"/>
          </a:p>
          <a:p>
            <a:r>
              <a:rPr lang="en-IN" dirty="0" smtClean="0"/>
              <a:t>·         </a:t>
            </a:r>
            <a:r>
              <a:rPr lang="en-IN" i="1" dirty="0" err="1" smtClean="0"/>
              <a:t>virG</a:t>
            </a:r>
            <a:r>
              <a:rPr lang="en-IN" dirty="0" smtClean="0"/>
              <a:t> (TRANSCRIPTIONAL FACTOR) activates </a:t>
            </a:r>
            <a:r>
              <a:rPr lang="en-IN" dirty="0" err="1" smtClean="0"/>
              <a:t>vir</a:t>
            </a:r>
            <a:r>
              <a:rPr lang="en-IN" dirty="0" smtClean="0"/>
              <a:t>-gene expression after binding to a consensus sequence,</a:t>
            </a:r>
            <a:r>
              <a:rPr lang="en-IN" baseline="30000" dirty="0" smtClean="0">
                <a:hlinkClick r:id="rId3"/>
              </a:rPr>
              <a:t>[23]</a:t>
            </a:r>
            <a:r>
              <a:rPr lang="en-IN" dirty="0" smtClean="0"/>
              <a:t> once it has been </a:t>
            </a:r>
            <a:r>
              <a:rPr lang="en-IN" dirty="0" err="1" smtClean="0"/>
              <a:t>phosphorylated</a:t>
            </a:r>
            <a:r>
              <a:rPr lang="en-IN" dirty="0" smtClean="0"/>
              <a:t> by </a:t>
            </a:r>
            <a:r>
              <a:rPr lang="en-IN" i="1" dirty="0" err="1" smtClean="0"/>
              <a:t>virA</a:t>
            </a:r>
            <a:r>
              <a:rPr lang="en-IN" dirty="0" smtClean="0"/>
              <a:t>.</a:t>
            </a:r>
            <a:r>
              <a:rPr lang="en-IN" baseline="30000" dirty="0" smtClean="0">
                <a:hlinkClick r:id="rId3"/>
              </a:rPr>
              <a:t>[24]</a:t>
            </a:r>
            <a:endParaRPr lang="en-IN" dirty="0" smtClean="0"/>
          </a:p>
          <a:p>
            <a:endParaRPr lang="en-IN" dirty="0" smtClean="0"/>
          </a:p>
          <a:p>
            <a:endParaRPr lang="en-IN" dirty="0"/>
          </a:p>
        </p:txBody>
      </p:sp>
      <p:sp>
        <p:nvSpPr>
          <p:cNvPr id="4" name="Slide Number Placeholder 3"/>
          <p:cNvSpPr>
            <a:spLocks noGrp="1"/>
          </p:cNvSpPr>
          <p:nvPr>
            <p:ph type="sldNum" sz="quarter" idx="10"/>
          </p:nvPr>
        </p:nvSpPr>
        <p:spPr/>
        <p:txBody>
          <a:bodyPr/>
          <a:lstStyle/>
          <a:p>
            <a:fld id="{788BF9F1-0E7C-44A0-8BEA-9C5F91A988C1}" type="slidenum">
              <a:rPr lang="en-IN" smtClean="0"/>
              <a:pPr/>
              <a:t>6</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https://www.aiche.org/resources/publications/cep/2017/april/delivering-genes-plants</a:t>
            </a:r>
            <a:endParaRPr lang="en-IN" dirty="0"/>
          </a:p>
        </p:txBody>
      </p:sp>
      <p:sp>
        <p:nvSpPr>
          <p:cNvPr id="4" name="Slide Number Placeholder 3"/>
          <p:cNvSpPr>
            <a:spLocks noGrp="1"/>
          </p:cNvSpPr>
          <p:nvPr>
            <p:ph type="sldNum" sz="quarter" idx="10"/>
          </p:nvPr>
        </p:nvSpPr>
        <p:spPr/>
        <p:txBody>
          <a:bodyPr/>
          <a:lstStyle/>
          <a:p>
            <a:fld id="{788BF9F1-0E7C-44A0-8BEA-9C5F91A988C1}" type="slidenum">
              <a:rPr lang="en-IN" smtClean="0"/>
              <a:pPr/>
              <a:t>23</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http://www.biologydiscussion.com/viruses/plant-viruses/plant-viruses-as-vectors-genetics/71983</a:t>
            </a:r>
            <a:endParaRPr lang="en-IN" dirty="0"/>
          </a:p>
        </p:txBody>
      </p:sp>
      <p:sp>
        <p:nvSpPr>
          <p:cNvPr id="4" name="Slide Number Placeholder 3"/>
          <p:cNvSpPr>
            <a:spLocks noGrp="1"/>
          </p:cNvSpPr>
          <p:nvPr>
            <p:ph type="sldNum" sz="quarter" idx="10"/>
          </p:nvPr>
        </p:nvSpPr>
        <p:spPr/>
        <p:txBody>
          <a:bodyPr/>
          <a:lstStyle/>
          <a:p>
            <a:fld id="{788BF9F1-0E7C-44A0-8BEA-9C5F91A988C1}" type="slidenum">
              <a:rPr lang="en-IN" smtClean="0"/>
              <a:pPr/>
              <a:t>24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2C0DC89-D5D3-455C-9C30-941FCD6C8710}" type="datetimeFigureOut">
              <a:rPr lang="en-US" smtClean="0"/>
              <a:pPr/>
              <a:t>11/3/2020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07CDB4-9A0D-4E19-BD47-9EB7F032DCD9}"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2C0DC89-D5D3-455C-9C30-941FCD6C8710}" type="datetimeFigureOut">
              <a:rPr lang="en-US" smtClean="0"/>
              <a:pPr/>
              <a:t>11/3/2020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07CDB4-9A0D-4E19-BD47-9EB7F032DCD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2C0DC89-D5D3-455C-9C30-941FCD6C8710}" type="datetimeFigureOut">
              <a:rPr lang="en-US" smtClean="0"/>
              <a:pPr/>
              <a:t>11/3/2020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07CDB4-9A0D-4E19-BD47-9EB7F032DCD9}"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2C0DC89-D5D3-455C-9C30-941FCD6C8710}" type="datetimeFigureOut">
              <a:rPr lang="en-US" smtClean="0"/>
              <a:pPr/>
              <a:t>11/3/2020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07CDB4-9A0D-4E19-BD47-9EB7F032DCD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C0DC89-D5D3-455C-9C30-941FCD6C8710}" type="datetimeFigureOut">
              <a:rPr lang="en-US" smtClean="0"/>
              <a:pPr/>
              <a:t>11/3/2020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07CDB4-9A0D-4E19-BD47-9EB7F032DCD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2C0DC89-D5D3-455C-9C30-941FCD6C8710}" type="datetimeFigureOut">
              <a:rPr lang="en-US" smtClean="0"/>
              <a:pPr/>
              <a:t>11/3/2020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07CDB4-9A0D-4E19-BD47-9EB7F032DCD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2C0DC89-D5D3-455C-9C30-941FCD6C8710}" type="datetimeFigureOut">
              <a:rPr lang="en-US" smtClean="0"/>
              <a:pPr/>
              <a:t>11/3/2020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07CDB4-9A0D-4E19-BD47-9EB7F032DCD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2C0DC89-D5D3-455C-9C30-941FCD6C8710}" type="datetimeFigureOut">
              <a:rPr lang="en-US" smtClean="0"/>
              <a:pPr/>
              <a:t>11/3/2020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07CDB4-9A0D-4E19-BD47-9EB7F032DCD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C0DC89-D5D3-455C-9C30-941FCD6C8710}" type="datetimeFigureOut">
              <a:rPr lang="en-US" smtClean="0"/>
              <a:pPr/>
              <a:t>11/3/2020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407CDB4-9A0D-4E19-BD47-9EB7F032DCD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C0DC89-D5D3-455C-9C30-941FCD6C8710}" type="datetimeFigureOut">
              <a:rPr lang="en-US" smtClean="0"/>
              <a:pPr/>
              <a:t>11/3/2020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07CDB4-9A0D-4E19-BD47-9EB7F032DCD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C0DC89-D5D3-455C-9C30-941FCD6C8710}" type="datetimeFigureOut">
              <a:rPr lang="en-US" smtClean="0"/>
              <a:pPr/>
              <a:t>11/3/2020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07CDB4-9A0D-4E19-BD47-9EB7F032DCD9}"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C0DC89-D5D3-455C-9C30-941FCD6C8710}" type="datetimeFigureOut">
              <a:rPr lang="en-US" smtClean="0"/>
              <a:pPr/>
              <a:t>11/3/2020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07CDB4-9A0D-4E19-BD47-9EB7F032DCD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aiche.org/resources/publications/cep/2017/april/delivering-genes-plant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asiyakm.yolasite.com/references.ph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Cloning Vectors for Plants</a:t>
            </a:r>
            <a:endParaRPr lang="en-IN" dirty="0"/>
          </a:p>
        </p:txBody>
      </p:sp>
      <p:sp>
        <p:nvSpPr>
          <p:cNvPr id="3" name="Subtitle 2"/>
          <p:cNvSpPr>
            <a:spLocks noGrp="1"/>
          </p:cNvSpPr>
          <p:nvPr>
            <p:ph type="subTitle" idx="1"/>
          </p:nvPr>
        </p:nvSpPr>
        <p:spPr/>
        <p:txBody>
          <a:bodyPr/>
          <a:lstStyle/>
          <a:p>
            <a:endParaRPr lang="en-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srcRect l="22511" t="19574" r="24231" b="6250"/>
          <a:stretch>
            <a:fillRect/>
          </a:stretch>
        </p:blipFill>
        <p:spPr bwMode="auto">
          <a:xfrm>
            <a:off x="214282" y="357165"/>
            <a:ext cx="8572560" cy="63631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srcRect l="23060" t="21634" r="24780" b="4189"/>
          <a:stretch>
            <a:fillRect/>
          </a:stretch>
        </p:blipFill>
        <p:spPr bwMode="auto">
          <a:xfrm>
            <a:off x="285720" y="214290"/>
            <a:ext cx="8572560" cy="64970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6386" name="Picture 2"/>
          <p:cNvPicPr>
            <a:picLocks noChangeAspect="1" noChangeArrowheads="1"/>
          </p:cNvPicPr>
          <p:nvPr/>
        </p:nvPicPr>
        <p:blipFill>
          <a:blip r:embed="rId2"/>
          <a:srcRect l="23060" t="18544" r="24231" b="7280"/>
          <a:stretch>
            <a:fillRect/>
          </a:stretch>
        </p:blipFill>
        <p:spPr bwMode="auto">
          <a:xfrm>
            <a:off x="214282" y="214290"/>
            <a:ext cx="8572560" cy="64294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srcRect l="23060" t="20604" r="24231" b="6250"/>
          <a:stretch>
            <a:fillRect/>
          </a:stretch>
        </p:blipFill>
        <p:spPr bwMode="auto">
          <a:xfrm>
            <a:off x="285720" y="214289"/>
            <a:ext cx="8715436" cy="64457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srcRect l="23060" t="17514" r="24231" b="8310"/>
          <a:stretch>
            <a:fillRect/>
          </a:stretch>
        </p:blipFill>
        <p:spPr bwMode="auto">
          <a:xfrm>
            <a:off x="357158" y="285728"/>
            <a:ext cx="8501122" cy="63758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srcRect l="23060" t="19574" r="24231" b="6250"/>
          <a:stretch>
            <a:fillRect/>
          </a:stretch>
        </p:blipFill>
        <p:spPr bwMode="auto">
          <a:xfrm>
            <a:off x="357158" y="214289"/>
            <a:ext cx="8358246" cy="62686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srcRect l="23060" t="15453" r="24231" b="10371"/>
          <a:stretch>
            <a:fillRect/>
          </a:stretch>
        </p:blipFill>
        <p:spPr bwMode="auto">
          <a:xfrm>
            <a:off x="285720" y="214290"/>
            <a:ext cx="8572560" cy="64294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srcRect l="23060" t="16483" r="24231" b="9340"/>
          <a:stretch>
            <a:fillRect/>
          </a:stretch>
        </p:blipFill>
        <p:spPr bwMode="auto">
          <a:xfrm>
            <a:off x="285720" y="214289"/>
            <a:ext cx="8643998" cy="6482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9458" name="Picture 2"/>
          <p:cNvPicPr>
            <a:picLocks noChangeAspect="1" noChangeArrowheads="1"/>
          </p:cNvPicPr>
          <p:nvPr/>
        </p:nvPicPr>
        <p:blipFill>
          <a:blip r:embed="rId2"/>
          <a:srcRect l="23060" t="18544" r="24780" b="8310"/>
          <a:stretch>
            <a:fillRect/>
          </a:stretch>
        </p:blipFill>
        <p:spPr bwMode="auto">
          <a:xfrm>
            <a:off x="357158" y="214290"/>
            <a:ext cx="8501122" cy="63534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482" name="Picture 2"/>
          <p:cNvPicPr>
            <a:picLocks noChangeAspect="1" noChangeArrowheads="1"/>
          </p:cNvPicPr>
          <p:nvPr/>
        </p:nvPicPr>
        <p:blipFill>
          <a:blip r:embed="rId2"/>
          <a:srcRect l="23060" t="19574" r="24231" b="7280"/>
          <a:stretch>
            <a:fillRect/>
          </a:stretch>
        </p:blipFill>
        <p:spPr bwMode="auto">
          <a:xfrm>
            <a:off x="214282" y="285727"/>
            <a:ext cx="8643998" cy="63929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srcRect l="23060" t="20604" r="24231" b="6250"/>
          <a:stretch>
            <a:fillRect/>
          </a:stretch>
        </p:blipFill>
        <p:spPr bwMode="auto">
          <a:xfrm>
            <a:off x="428596" y="357166"/>
            <a:ext cx="8358246" cy="61816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srcRect l="22511" t="22665" r="24231" b="4189"/>
          <a:stretch>
            <a:fillRect/>
          </a:stretch>
        </p:blipFill>
        <p:spPr bwMode="auto">
          <a:xfrm>
            <a:off x="0" y="214290"/>
            <a:ext cx="8858280" cy="64838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1506" name="Picture 2"/>
          <p:cNvPicPr>
            <a:picLocks noChangeAspect="1" noChangeArrowheads="1"/>
          </p:cNvPicPr>
          <p:nvPr/>
        </p:nvPicPr>
        <p:blipFill>
          <a:blip r:embed="rId2"/>
          <a:srcRect l="22511" t="16483" r="24780" b="10371"/>
          <a:stretch>
            <a:fillRect/>
          </a:stretch>
        </p:blipFill>
        <p:spPr bwMode="auto">
          <a:xfrm>
            <a:off x="285720" y="214290"/>
            <a:ext cx="8596708" cy="63579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2530" name="Picture 2"/>
          <p:cNvPicPr>
            <a:picLocks noChangeAspect="1" noChangeArrowheads="1"/>
          </p:cNvPicPr>
          <p:nvPr/>
        </p:nvPicPr>
        <p:blipFill>
          <a:blip r:embed="rId2"/>
          <a:srcRect l="23060" t="17514" r="24231" b="8241"/>
          <a:stretch>
            <a:fillRect/>
          </a:stretch>
        </p:blipFill>
        <p:spPr bwMode="auto">
          <a:xfrm>
            <a:off x="285720" y="190528"/>
            <a:ext cx="8501122" cy="6381744"/>
          </a:xfrm>
          <a:prstGeom prst="rect">
            <a:avLst/>
          </a:prstGeom>
          <a:noFill/>
          <a:ln w="9525">
            <a:noFill/>
            <a:miter lim="800000"/>
            <a:headEnd/>
            <a:tailEnd/>
          </a:ln>
          <a:effectLst/>
        </p:spPr>
      </p:pic>
      <p:sp>
        <p:nvSpPr>
          <p:cNvPr id="5" name="Rectangle 4"/>
          <p:cNvSpPr/>
          <p:nvPr/>
        </p:nvSpPr>
        <p:spPr>
          <a:xfrm>
            <a:off x="428596" y="6131502"/>
            <a:ext cx="8215370" cy="369332"/>
          </a:xfrm>
          <a:prstGeom prst="rect">
            <a:avLst/>
          </a:prstGeom>
        </p:spPr>
        <p:txBody>
          <a:bodyPr wrap="square">
            <a:spAutoFit/>
          </a:bodyPr>
          <a:lstStyle/>
          <a:p>
            <a:r>
              <a:rPr lang="en-IN" dirty="0" smtClean="0">
                <a:solidFill>
                  <a:srgbClr val="FFFF00"/>
                </a:solidFill>
              </a:rPr>
              <a:t>http://vle.du.ac.in/mod/book/print.php?id=11914&amp;chapterid=23696</a:t>
            </a:r>
            <a:endParaRPr lang="en-IN" dirty="0">
              <a:solidFill>
                <a:srgbClr val="FFFF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Biolistic</a:t>
            </a:r>
            <a:endParaRPr lang="en-IN" dirty="0"/>
          </a:p>
        </p:txBody>
      </p:sp>
      <p:sp>
        <p:nvSpPr>
          <p:cNvPr id="3" name="Content Placeholder 2"/>
          <p:cNvSpPr>
            <a:spLocks noGrp="1"/>
          </p:cNvSpPr>
          <p:nvPr>
            <p:ph idx="1"/>
          </p:nvPr>
        </p:nvSpPr>
        <p:spPr>
          <a:xfrm>
            <a:off x="457200" y="1600200"/>
            <a:ext cx="3900486" cy="4525963"/>
          </a:xfrm>
        </p:spPr>
        <p:txBody>
          <a:bodyPr>
            <a:normAutofit fontScale="55000" lnSpcReduction="20000"/>
          </a:bodyPr>
          <a:lstStyle/>
          <a:p>
            <a:pPr algn="just"/>
            <a:r>
              <a:rPr lang="en-IN" dirty="0" smtClean="0"/>
              <a:t>In </a:t>
            </a:r>
            <a:r>
              <a:rPr lang="en-IN" dirty="0" err="1" smtClean="0"/>
              <a:t>biolistic</a:t>
            </a:r>
            <a:r>
              <a:rPr lang="en-IN" dirty="0" smtClean="0"/>
              <a:t> delivery, genes are coated and dehydrated onto heavy-metal particles, such as gold or tungsten. High-pressure helium pulses accelerate the particles, propelling them into plant cells at high velocities (</a:t>
            </a:r>
            <a:r>
              <a:rPr lang="en-IN" dirty="0" smtClean="0">
                <a:hlinkClick r:id="rId3"/>
              </a:rPr>
              <a:t>Figure 2</a:t>
            </a:r>
            <a:r>
              <a:rPr lang="en-IN" dirty="0" smtClean="0"/>
              <a:t>). Typically, the epidermal tissue of plant cells is targeted. Depending on the experimental parameters, DNA can pass through both the plant cell wall and plasma membrane, and can also penetrate into the nucleus </a:t>
            </a:r>
            <a:r>
              <a:rPr lang="en-IN" i="1" dirty="0" smtClean="0"/>
              <a:t>(2)</a:t>
            </a:r>
            <a:r>
              <a:rPr lang="en-IN" dirty="0" smtClean="0"/>
              <a:t>. Helium gas pressure, net particle size, and dosing frequency are critical experimental parameters that determine the penetration efficiency, toxicity, and overall gene transfer levels in plants.</a:t>
            </a:r>
            <a:endParaRPr lang="en-IN" dirty="0"/>
          </a:p>
        </p:txBody>
      </p:sp>
      <p:pic>
        <p:nvPicPr>
          <p:cNvPr id="4098" name="Picture 2" descr="images"/>
          <p:cNvPicPr>
            <a:picLocks noChangeAspect="1" noChangeArrowheads="1"/>
          </p:cNvPicPr>
          <p:nvPr/>
        </p:nvPicPr>
        <p:blipFill>
          <a:blip r:embed="rId4"/>
          <a:srcRect/>
          <a:stretch>
            <a:fillRect/>
          </a:stretch>
        </p:blipFill>
        <p:spPr bwMode="auto">
          <a:xfrm>
            <a:off x="4533900" y="1571612"/>
            <a:ext cx="4610100" cy="379095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3554" name="Picture 2"/>
          <p:cNvPicPr>
            <a:picLocks noChangeAspect="1" noChangeArrowheads="1"/>
          </p:cNvPicPr>
          <p:nvPr/>
        </p:nvPicPr>
        <p:blipFill>
          <a:blip r:embed="rId3"/>
          <a:srcRect l="23060" t="20604" r="24231" b="5219"/>
          <a:stretch>
            <a:fillRect/>
          </a:stretch>
        </p:blipFill>
        <p:spPr bwMode="auto">
          <a:xfrm>
            <a:off x="285752" y="214289"/>
            <a:ext cx="8429652" cy="6322269"/>
          </a:xfrm>
          <a:prstGeom prst="rect">
            <a:avLst/>
          </a:prstGeom>
          <a:noFill/>
          <a:ln w="9525">
            <a:noFill/>
            <a:miter lim="800000"/>
            <a:headEnd/>
            <a:tailEnd/>
          </a:ln>
          <a:effectLst/>
        </p:spPr>
      </p:pic>
      <p:sp>
        <p:nvSpPr>
          <p:cNvPr id="5" name="TextBox 4"/>
          <p:cNvSpPr txBox="1"/>
          <p:nvPr/>
        </p:nvSpPr>
        <p:spPr>
          <a:xfrm>
            <a:off x="1214414" y="5783065"/>
            <a:ext cx="7715304" cy="646331"/>
          </a:xfrm>
          <a:prstGeom prst="rect">
            <a:avLst/>
          </a:prstGeom>
          <a:noFill/>
        </p:spPr>
        <p:txBody>
          <a:bodyPr wrap="square" rtlCol="0">
            <a:spAutoFit/>
          </a:bodyPr>
          <a:lstStyle/>
          <a:p>
            <a:r>
              <a:rPr lang="en-US" dirty="0" err="1" smtClean="0">
                <a:solidFill>
                  <a:srgbClr val="FFFF00"/>
                </a:solidFill>
              </a:rPr>
              <a:t>Caulimovisrus</a:t>
            </a:r>
            <a:r>
              <a:rPr lang="en-US" dirty="0" smtClean="0">
                <a:solidFill>
                  <a:srgbClr val="FFFF00"/>
                </a:solidFill>
              </a:rPr>
              <a:t>- size, narrow  host range, </a:t>
            </a:r>
            <a:r>
              <a:rPr lang="en-US" dirty="0" err="1" smtClean="0">
                <a:solidFill>
                  <a:srgbClr val="FFFF00"/>
                </a:solidFill>
              </a:rPr>
              <a:t>Geminivirus</a:t>
            </a:r>
            <a:r>
              <a:rPr lang="en-US" dirty="0" smtClean="0">
                <a:solidFill>
                  <a:srgbClr val="FFFF00"/>
                </a:solidFill>
              </a:rPr>
              <a:t>- rearrangement or deletion of added DNA, not stable</a:t>
            </a:r>
            <a:endParaRPr lang="en-IN" dirty="0">
              <a:solidFill>
                <a:srgbClr val="FFFF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rmAutofit/>
          </a:bodyPr>
          <a:lstStyle/>
          <a:p>
            <a:r>
              <a:rPr lang="en-IN" sz="2800" dirty="0" smtClean="0"/>
              <a:t> Various selectable markers and reporter genes commonly used in transgenic plants</a:t>
            </a:r>
            <a:endParaRPr lang="en-IN" sz="2800" dirty="0"/>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srcRect l="7686" t="15603" r="39605" b="3259"/>
          <a:stretch>
            <a:fillRect/>
          </a:stretch>
        </p:blipFill>
        <p:spPr bwMode="auto">
          <a:xfrm>
            <a:off x="357158" y="1071546"/>
            <a:ext cx="8501122" cy="55721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GUS Assay</a:t>
            </a:r>
            <a:endParaRPr lang="en-IN" dirty="0"/>
          </a:p>
        </p:txBody>
      </p:sp>
      <p:sp>
        <p:nvSpPr>
          <p:cNvPr id="3" name="Content Placeholder 2"/>
          <p:cNvSpPr>
            <a:spLocks noGrp="1"/>
          </p:cNvSpPr>
          <p:nvPr>
            <p:ph idx="1"/>
          </p:nvPr>
        </p:nvSpPr>
        <p:spPr/>
        <p:txBody>
          <a:bodyPr/>
          <a:lstStyle/>
          <a:p>
            <a:endParaRPr lang="en-IN"/>
          </a:p>
        </p:txBody>
      </p:sp>
      <p:pic>
        <p:nvPicPr>
          <p:cNvPr id="2050" name="Picture 2" descr="Histochemical and Fluorometric Assays for uidA (GUS) Gene Detection |  SpringerLink"/>
          <p:cNvPicPr>
            <a:picLocks noChangeAspect="1" noChangeArrowheads="1"/>
          </p:cNvPicPr>
          <p:nvPr/>
        </p:nvPicPr>
        <p:blipFill>
          <a:blip r:embed="rId2"/>
          <a:srcRect/>
          <a:stretch>
            <a:fillRect/>
          </a:stretch>
        </p:blipFill>
        <p:spPr bwMode="auto">
          <a:xfrm>
            <a:off x="857224" y="1571612"/>
            <a:ext cx="7715304" cy="4786346"/>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3010" name="Picture 2" descr="Does anyone know a working protocol for checking GUS activity in  arabidopsis cell cultures?"/>
          <p:cNvPicPr>
            <a:picLocks noChangeAspect="1" noChangeArrowheads="1"/>
          </p:cNvPicPr>
          <p:nvPr/>
        </p:nvPicPr>
        <p:blipFill>
          <a:blip r:embed="rId2"/>
          <a:srcRect/>
          <a:stretch>
            <a:fillRect/>
          </a:stretch>
        </p:blipFill>
        <p:spPr bwMode="auto">
          <a:xfrm>
            <a:off x="214282" y="1071546"/>
            <a:ext cx="8516528" cy="542928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srcRect l="22511" t="22665" r="23682" b="1098"/>
          <a:stretch>
            <a:fillRect/>
          </a:stretch>
        </p:blipFill>
        <p:spPr bwMode="auto">
          <a:xfrm>
            <a:off x="285720" y="285727"/>
            <a:ext cx="8429684" cy="63652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srcRect l="22511" t="23695" r="24231" b="1099"/>
          <a:stretch>
            <a:fillRect/>
          </a:stretch>
        </p:blipFill>
        <p:spPr bwMode="auto">
          <a:xfrm>
            <a:off x="214282" y="285728"/>
            <a:ext cx="8448316" cy="63579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l="33492" t="17514" r="16544" b="10371"/>
          <a:stretch>
            <a:fillRect/>
          </a:stretch>
        </p:blipFill>
        <p:spPr bwMode="auto">
          <a:xfrm>
            <a:off x="857224" y="571480"/>
            <a:ext cx="7522421" cy="57864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Virulence region</a:t>
            </a:r>
            <a:endParaRPr lang="en-IN" dirty="0"/>
          </a:p>
        </p:txBody>
      </p:sp>
      <p:sp>
        <p:nvSpPr>
          <p:cNvPr id="3" name="Content Placeholder 2"/>
          <p:cNvSpPr>
            <a:spLocks noGrp="1"/>
          </p:cNvSpPr>
          <p:nvPr>
            <p:ph idx="1"/>
          </p:nvPr>
        </p:nvSpPr>
        <p:spPr/>
        <p:txBody>
          <a:bodyPr>
            <a:normAutofit fontScale="62500" lnSpcReduction="20000"/>
          </a:bodyPr>
          <a:lstStyle/>
          <a:p>
            <a:r>
              <a:rPr lang="en-IN" dirty="0"/>
              <a:t>Genes in the virulence region are grouped into the </a:t>
            </a:r>
            <a:r>
              <a:rPr lang="en-IN" dirty="0" err="1"/>
              <a:t>operons</a:t>
            </a:r>
            <a:r>
              <a:rPr lang="en-IN" dirty="0"/>
              <a:t> </a:t>
            </a:r>
            <a:r>
              <a:rPr lang="en-IN" i="1" dirty="0" err="1"/>
              <a:t>virABCDEFG</a:t>
            </a:r>
            <a:r>
              <a:rPr lang="en-IN" dirty="0"/>
              <a:t>, which code for the enzymes responsible for mediating transduction of T-DNA to plant cells.</a:t>
            </a:r>
            <a:r>
              <a:rPr lang="en-IN" baseline="30000" dirty="0">
                <a:hlinkClick r:id="rId3"/>
              </a:rPr>
              <a:t>[22]</a:t>
            </a:r>
            <a:endParaRPr lang="en-IN" dirty="0"/>
          </a:p>
          <a:p>
            <a:r>
              <a:rPr lang="en-IN" dirty="0"/>
              <a:t>·         </a:t>
            </a:r>
            <a:r>
              <a:rPr lang="en-IN" i="1" dirty="0" err="1"/>
              <a:t>virA</a:t>
            </a:r>
            <a:r>
              <a:rPr lang="en-IN" dirty="0"/>
              <a:t> codes for a receptor which reacts to the presence of </a:t>
            </a:r>
            <a:r>
              <a:rPr lang="en-IN" dirty="0" err="1"/>
              <a:t>phenolic</a:t>
            </a:r>
            <a:r>
              <a:rPr lang="en-IN" dirty="0"/>
              <a:t> which leak out of damaged plant tissues.</a:t>
            </a:r>
            <a:r>
              <a:rPr lang="en-IN" baseline="30000" dirty="0">
                <a:hlinkClick r:id="rId3"/>
              </a:rPr>
              <a:t>[24]</a:t>
            </a:r>
            <a:endParaRPr lang="en-IN" dirty="0"/>
          </a:p>
          <a:p>
            <a:r>
              <a:rPr lang="en-IN" dirty="0"/>
              <a:t>·         </a:t>
            </a:r>
            <a:r>
              <a:rPr lang="en-IN" i="1" dirty="0" err="1"/>
              <a:t>virB</a:t>
            </a:r>
            <a:r>
              <a:rPr lang="en-IN" dirty="0"/>
              <a:t> encodes proteins which produce a pore/</a:t>
            </a:r>
            <a:r>
              <a:rPr lang="en-IN" dirty="0" err="1"/>
              <a:t>pilus</a:t>
            </a:r>
            <a:r>
              <a:rPr lang="en-IN" dirty="0"/>
              <a:t>-like structure.</a:t>
            </a:r>
            <a:r>
              <a:rPr lang="en-IN" baseline="30000" dirty="0">
                <a:hlinkClick r:id="rId3"/>
              </a:rPr>
              <a:t>[23]</a:t>
            </a:r>
            <a:endParaRPr lang="en-IN" dirty="0"/>
          </a:p>
          <a:p>
            <a:r>
              <a:rPr lang="en-IN" dirty="0"/>
              <a:t>·         </a:t>
            </a:r>
            <a:r>
              <a:rPr lang="en-IN" i="1" dirty="0" err="1"/>
              <a:t>virC</a:t>
            </a:r>
            <a:r>
              <a:rPr lang="en-IN" dirty="0"/>
              <a:t> binds the overdrive </a:t>
            </a:r>
            <a:r>
              <a:rPr lang="en-IN" dirty="0" smtClean="0"/>
              <a:t>sequence, a T-DNA transfer enhancer.</a:t>
            </a:r>
            <a:r>
              <a:rPr lang="en-IN" baseline="30000" dirty="0" smtClean="0">
                <a:hlinkClick r:id="rId3"/>
              </a:rPr>
              <a:t>[</a:t>
            </a:r>
            <a:r>
              <a:rPr lang="en-IN" baseline="30000" dirty="0">
                <a:hlinkClick r:id="rId3"/>
              </a:rPr>
              <a:t>23]</a:t>
            </a:r>
            <a:endParaRPr lang="en-IN" dirty="0"/>
          </a:p>
          <a:p>
            <a:r>
              <a:rPr lang="en-IN" dirty="0"/>
              <a:t>·         </a:t>
            </a:r>
            <a:r>
              <a:rPr lang="en-IN" i="1" dirty="0"/>
              <a:t>virD1</a:t>
            </a:r>
            <a:r>
              <a:rPr lang="en-IN" dirty="0"/>
              <a:t> and </a:t>
            </a:r>
            <a:r>
              <a:rPr lang="en-IN" i="1" dirty="0"/>
              <a:t>virD2</a:t>
            </a:r>
            <a:r>
              <a:rPr lang="en-IN" dirty="0"/>
              <a:t> produce </a:t>
            </a:r>
            <a:r>
              <a:rPr lang="en-IN" dirty="0" err="1"/>
              <a:t>endonucleases</a:t>
            </a:r>
            <a:r>
              <a:rPr lang="en-IN" dirty="0"/>
              <a:t> which target the direct repeat borders of the T-DNA segment,</a:t>
            </a:r>
          </a:p>
          <a:p>
            <a:r>
              <a:rPr lang="en-IN" dirty="0"/>
              <a:t>·         </a:t>
            </a:r>
            <a:r>
              <a:rPr lang="en-IN" i="1" dirty="0" err="1"/>
              <a:t>vir</a:t>
            </a:r>
            <a:r>
              <a:rPr lang="en-IN" i="1" dirty="0"/>
              <a:t> E</a:t>
            </a:r>
            <a:r>
              <a:rPr lang="en-IN" dirty="0"/>
              <a:t> Binds to T-strand protecting it from nuclease attack, and intercalates with lipids to form channels in the plant membranes through which the T-complex passes, </a:t>
            </a:r>
            <a:r>
              <a:rPr lang="en-IN" baseline="30000" dirty="0">
                <a:hlinkClick r:id="rId3"/>
              </a:rPr>
              <a:t>[23]</a:t>
            </a:r>
            <a:r>
              <a:rPr lang="en-IN" dirty="0"/>
              <a:t> beginning with the right border.</a:t>
            </a:r>
            <a:r>
              <a:rPr lang="en-IN" baseline="30000" dirty="0">
                <a:hlinkClick r:id="rId3"/>
              </a:rPr>
              <a:t>[24]</a:t>
            </a:r>
            <a:endParaRPr lang="en-IN" dirty="0"/>
          </a:p>
          <a:p>
            <a:r>
              <a:rPr lang="en-IN" dirty="0"/>
              <a:t>·         </a:t>
            </a:r>
            <a:r>
              <a:rPr lang="en-IN" i="1" dirty="0" err="1"/>
              <a:t>virG</a:t>
            </a:r>
            <a:r>
              <a:rPr lang="en-IN" dirty="0"/>
              <a:t> (TRANSCRIPTIONAL FACTOR) activates </a:t>
            </a:r>
            <a:r>
              <a:rPr lang="en-IN" dirty="0" err="1"/>
              <a:t>vir</a:t>
            </a:r>
            <a:r>
              <a:rPr lang="en-IN" dirty="0"/>
              <a:t>-gene expression after binding to a consensus sequence,</a:t>
            </a:r>
            <a:r>
              <a:rPr lang="en-IN" baseline="30000" dirty="0">
                <a:hlinkClick r:id="rId3"/>
              </a:rPr>
              <a:t>[23]</a:t>
            </a:r>
            <a:r>
              <a:rPr lang="en-IN" dirty="0"/>
              <a:t> once it has been </a:t>
            </a:r>
            <a:r>
              <a:rPr lang="en-IN" dirty="0" err="1"/>
              <a:t>phosphorylated</a:t>
            </a:r>
            <a:r>
              <a:rPr lang="en-IN" dirty="0"/>
              <a:t> by </a:t>
            </a:r>
            <a:r>
              <a:rPr lang="en-IN" i="1" dirty="0" err="1"/>
              <a:t>virA</a:t>
            </a:r>
            <a:r>
              <a:rPr lang="en-IN" dirty="0"/>
              <a:t>.</a:t>
            </a:r>
            <a:r>
              <a:rPr lang="en-IN" baseline="30000" dirty="0">
                <a:hlinkClick r:id="rId3"/>
              </a:rPr>
              <a:t>[24]</a:t>
            </a:r>
            <a:endParaRPr lang="en-IN" dirty="0"/>
          </a:p>
          <a:p>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srcRect l="23060" t="20604" r="24231" b="5219"/>
          <a:stretch>
            <a:fillRect/>
          </a:stretch>
        </p:blipFill>
        <p:spPr bwMode="auto">
          <a:xfrm>
            <a:off x="357158" y="285727"/>
            <a:ext cx="8429684" cy="63222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srcRect l="22511" t="22665" r="24231" b="4189"/>
          <a:stretch>
            <a:fillRect/>
          </a:stretch>
        </p:blipFill>
        <p:spPr bwMode="auto">
          <a:xfrm>
            <a:off x="428596" y="285728"/>
            <a:ext cx="8393462" cy="61436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srcRect l="22511" t="17514" r="24231" b="7280"/>
          <a:stretch>
            <a:fillRect/>
          </a:stretch>
        </p:blipFill>
        <p:spPr bwMode="auto">
          <a:xfrm>
            <a:off x="285720" y="285727"/>
            <a:ext cx="8429684" cy="63439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1002</TotalTime>
  <Words>138</Words>
  <Application>Microsoft Office PowerPoint</Application>
  <PresentationFormat>On-screen Show (4:3)</PresentationFormat>
  <Paragraphs>30</Paragraphs>
  <Slides>27</Slides>
  <Notes>4</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Cloning Vectors for Plants</vt:lpstr>
      <vt:lpstr>Slide 2</vt:lpstr>
      <vt:lpstr>Slide 3</vt:lpstr>
      <vt:lpstr>Slide 4</vt:lpstr>
      <vt:lpstr>Slide 5</vt:lpstr>
      <vt:lpstr>Virulence region</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Biolistic</vt:lpstr>
      <vt:lpstr>Slide 24</vt:lpstr>
      <vt:lpstr> Various selectable markers and reporter genes commonly used in transgenic plants</vt:lpstr>
      <vt:lpstr>GUS Assay</vt:lpstr>
      <vt:lpstr>Slide 27</vt:lpstr>
    </vt:vector>
  </TitlesOfParts>
  <Company>IIT Delhi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Cloning Vectors for Plants</dc:title>
  <dc:creator>admin</dc:creator>
  <cp:lastModifiedBy>admin</cp:lastModifiedBy>
  <cp:revision>16</cp:revision>
  <dcterms:created xsi:type="dcterms:W3CDTF">2017-09-11T14:15:30Z</dcterms:created>
  <dcterms:modified xsi:type="dcterms:W3CDTF">2020-11-03T03:26:38Z</dcterms:modified>
</cp:coreProperties>
</file>